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8" r:id="rId23"/>
    <p:sldId id="276" r:id="rId24"/>
    <p:sldId id="277" r:id="rId25"/>
  </p:sldIdLst>
  <p:sldSz cx="18288000" cy="10287000"/>
  <p:notesSz cx="6858000" cy="9144000"/>
  <p:embeddedFontLst>
    <p:embeddedFont>
      <p:font typeface="Alef Bold" panose="00000800000000000000"/>
      <p:regular r:id="rId29"/>
    </p:embeddedFont>
    <p:embeddedFont>
      <p:font typeface="阿里巴巴普惠体" panose="00020600040101010101" charset="-122"/>
      <p:regular r:id="rId30"/>
    </p:embeddedFont>
    <p:embeddedFont>
      <p:font typeface="阿里巴巴普惠体 Bold"/>
      <p:regular r:id="rId31"/>
    </p:embeddedFont>
    <p:embeddedFont>
      <p:font typeface="B612 Bold" panose="020B0606050000020004"/>
      <p:regular r:id="rId32"/>
    </p:embeddedFont>
    <p:embeddedFont>
      <p:font typeface="B612" panose="020B06060500000200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font" Target="fonts/font5.fntdata"/><Relationship Id="rId32" Type="http://schemas.openxmlformats.org/officeDocument/2006/relationships/font" Target="fonts/font4.fntdata"/><Relationship Id="rId31" Type="http://schemas.openxmlformats.org/officeDocument/2006/relationships/font" Target="fonts/font3.fntdata"/><Relationship Id="rId30" Type="http://schemas.openxmlformats.org/officeDocument/2006/relationships/font" Target="fonts/font2.fntdata"/><Relationship Id="rId3" Type="http://schemas.openxmlformats.org/officeDocument/2006/relationships/slide" Target="slides/slide1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image" Target="../media/image49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image" Target="../media/image5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5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image" Target="../media/image56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Relationship Id="rId3" Type="http://schemas.openxmlformats.org/officeDocument/2006/relationships/image" Target="../media/image61.png"/><Relationship Id="rId2" Type="http://schemas.openxmlformats.org/officeDocument/2006/relationships/image" Target="../media/image57.png"/><Relationship Id="rId1" Type="http://schemas.openxmlformats.org/officeDocument/2006/relationships/image" Target="../media/image56.png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image" Target="../media/image6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0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44384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3481388" y="9545955"/>
            <a:ext cx="13443585" cy="280035"/>
            <a:chOff x="0" y="0"/>
            <a:chExt cx="17924780" cy="3733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924780" cy="373380"/>
            </a:xfrm>
            <a:custGeom>
              <a:avLst/>
              <a:gdLst/>
              <a:ahLst/>
              <a:cxnLst/>
              <a:rect l="l" t="t" r="r" b="b"/>
              <a:pathLst>
                <a:path w="17924780" h="373380">
                  <a:moveTo>
                    <a:pt x="0" y="0"/>
                  </a:moveTo>
                  <a:lnTo>
                    <a:pt x="17924780" y="0"/>
                  </a:lnTo>
                  <a:lnTo>
                    <a:pt x="17924780" y="373380"/>
                  </a:lnTo>
                  <a:lnTo>
                    <a:pt x="0" y="373380"/>
                  </a:lnTo>
                  <a:close/>
                </a:path>
              </a:pathLst>
            </a:custGeom>
            <a:solidFill>
              <a:srgbClr val="3B3838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17252024" y="9529851"/>
            <a:ext cx="863132" cy="297292"/>
            <a:chOff x="0" y="0"/>
            <a:chExt cx="1150842" cy="3963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50874" cy="396494"/>
            </a:xfrm>
            <a:custGeom>
              <a:avLst/>
              <a:gdLst/>
              <a:ahLst/>
              <a:cxnLst/>
              <a:rect l="l" t="t" r="r" b="b"/>
              <a:pathLst>
                <a:path w="1150874" h="396494">
                  <a:moveTo>
                    <a:pt x="0" y="0"/>
                  </a:moveTo>
                  <a:lnTo>
                    <a:pt x="1046988" y="0"/>
                  </a:lnTo>
                  <a:lnTo>
                    <a:pt x="1150874" y="198247"/>
                  </a:lnTo>
                  <a:lnTo>
                    <a:pt x="1046988" y="396494"/>
                  </a:lnTo>
                  <a:lnTo>
                    <a:pt x="0" y="396494"/>
                  </a:lnTo>
                  <a:close/>
                </a:path>
              </a:pathLst>
            </a:custGeom>
            <a:solidFill>
              <a:srgbClr val="D6010F"/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2" y="9555724"/>
            <a:ext cx="1023255" cy="271419"/>
            <a:chOff x="0" y="0"/>
            <a:chExt cx="1364340" cy="3618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64361" cy="361950"/>
            </a:xfrm>
            <a:custGeom>
              <a:avLst/>
              <a:gdLst/>
              <a:ahLst/>
              <a:cxnLst/>
              <a:rect l="l" t="t" r="r" b="b"/>
              <a:pathLst>
                <a:path w="1364361" h="361950">
                  <a:moveTo>
                    <a:pt x="0" y="0"/>
                  </a:moveTo>
                  <a:lnTo>
                    <a:pt x="1364361" y="0"/>
                  </a:lnTo>
                  <a:lnTo>
                    <a:pt x="1364361" y="361950"/>
                  </a:lnTo>
                  <a:lnTo>
                    <a:pt x="0" y="361950"/>
                  </a:lnTo>
                  <a:close/>
                </a:path>
              </a:pathLst>
            </a:custGeom>
            <a:solidFill>
              <a:srgbClr val="3B3838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14412" y="9543097"/>
            <a:ext cx="2466975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D60111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SWS3019-2024</a:t>
            </a:r>
            <a:endParaRPr lang="en-US" sz="1800">
              <a:solidFill>
                <a:srgbClr val="D60111"/>
              </a:solidFill>
              <a:latin typeface="阿里巴巴普惠体 Bold"/>
              <a:ea typeface="阿里巴巴普惠体 Bold"/>
              <a:cs typeface="阿里巴巴普惠体 Bold"/>
              <a:sym typeface="阿里巴巴普惠体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5737267" y="9482456"/>
            <a:ext cx="907852" cy="351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5"/>
              </a:lnSpc>
              <a:spcBef>
                <a:spcPct val="0"/>
              </a:spcBef>
            </a:pPr>
            <a:r>
              <a:rPr lang="en-US" sz="1900">
                <a:solidFill>
                  <a:srgbClr val="FFFFFF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阿里巴巴普惠体" panose="00020600040101010101" charset="-122"/>
              </a:rPr>
              <a:t>Group 6</a:t>
            </a:r>
            <a:endParaRPr lang="en-US" sz="1900">
              <a:solidFill>
                <a:srgbClr val="FFFFFF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  <a:sym typeface="阿里巴巴普惠体" panose="00020600040101010101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3572" y="508579"/>
            <a:ext cx="16218732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0"/>
              </a:lnSpc>
            </a:pPr>
            <a:r>
              <a:rPr lang="en-US" sz="4325" spc="463">
                <a:solidFill>
                  <a:srgbClr val="3B3838"/>
                </a:solidFill>
                <a:latin typeface="Alef Bold" panose="00000800000000000000"/>
                <a:ea typeface="Alef Bold" panose="00000800000000000000"/>
                <a:cs typeface="Alef Bold" panose="00000800000000000000"/>
                <a:sym typeface="Alef Bold" panose="00000800000000000000"/>
              </a:rPr>
              <a:t>Q2: Subway Accessibility</a:t>
            </a:r>
            <a:endParaRPr lang="en-US" sz="4325" spc="463">
              <a:solidFill>
                <a:srgbClr val="3B3838"/>
              </a:solidFill>
              <a:latin typeface="Alef Bold" panose="00000800000000000000"/>
              <a:ea typeface="Alef Bold" panose="00000800000000000000"/>
              <a:cs typeface="Alef Bold" panose="00000800000000000000"/>
              <a:sym typeface="Alef Bold" panose="00000800000000000000"/>
            </a:endParaRPr>
          </a:p>
        </p:txBody>
      </p:sp>
      <p:grpSp>
        <p:nvGrpSpPr>
          <p:cNvPr id="11" name="Group 11"/>
          <p:cNvGrpSpPr/>
          <p:nvPr/>
        </p:nvGrpSpPr>
        <p:grpSpPr>
          <a:xfrm rot="0">
            <a:off x="461998" y="1510297"/>
            <a:ext cx="7905270" cy="7564564"/>
            <a:chOff x="0" y="0"/>
            <a:chExt cx="2179896" cy="208594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79896" cy="2085945"/>
            </a:xfrm>
            <a:custGeom>
              <a:avLst/>
              <a:gdLst/>
              <a:ahLst/>
              <a:cxnLst/>
              <a:rect l="l" t="t" r="r" b="b"/>
              <a:pathLst>
                <a:path w="2179896" h="2085945">
                  <a:moveTo>
                    <a:pt x="19587" y="0"/>
                  </a:moveTo>
                  <a:lnTo>
                    <a:pt x="2160309" y="0"/>
                  </a:lnTo>
                  <a:cubicBezTo>
                    <a:pt x="2165504" y="0"/>
                    <a:pt x="2170486" y="2064"/>
                    <a:pt x="2174159" y="5737"/>
                  </a:cubicBezTo>
                  <a:cubicBezTo>
                    <a:pt x="2177832" y="9410"/>
                    <a:pt x="2179896" y="14392"/>
                    <a:pt x="2179896" y="19587"/>
                  </a:cubicBezTo>
                  <a:lnTo>
                    <a:pt x="2179896" y="2066359"/>
                  </a:lnTo>
                  <a:cubicBezTo>
                    <a:pt x="2179896" y="2077176"/>
                    <a:pt x="2171127" y="2085945"/>
                    <a:pt x="2160309" y="2085945"/>
                  </a:cubicBezTo>
                  <a:lnTo>
                    <a:pt x="19587" y="2085945"/>
                  </a:lnTo>
                  <a:cubicBezTo>
                    <a:pt x="8769" y="2085945"/>
                    <a:pt x="0" y="2077176"/>
                    <a:pt x="0" y="2066359"/>
                  </a:cubicBezTo>
                  <a:lnTo>
                    <a:pt x="0" y="19587"/>
                  </a:lnTo>
                  <a:cubicBezTo>
                    <a:pt x="0" y="8769"/>
                    <a:pt x="8769" y="0"/>
                    <a:pt x="19587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2179896" cy="2152620"/>
            </a:xfrm>
            <a:prstGeom prst="rect">
              <a:avLst/>
            </a:prstGeom>
          </p:spPr>
          <p:txBody>
            <a:bodyPr lIns="48520" tIns="48520" rIns="48520" bIns="48520" rtlCol="0" anchor="ctr"/>
            <a:lstStyle/>
            <a:p>
              <a:pPr algn="l">
                <a:lnSpc>
                  <a:spcPts val="3275"/>
                </a:lnSpc>
              </a:pPr>
            </a:p>
          </p:txBody>
        </p:sp>
      </p:grpSp>
      <p:sp>
        <p:nvSpPr>
          <p:cNvPr id="14" name="Freeform 14"/>
          <p:cNvSpPr/>
          <p:nvPr/>
        </p:nvSpPr>
        <p:spPr>
          <a:xfrm>
            <a:off x="2999238" y="3646679"/>
            <a:ext cx="5159116" cy="5293003"/>
          </a:xfrm>
          <a:custGeom>
            <a:avLst/>
            <a:gdLst/>
            <a:ahLst/>
            <a:cxnLst/>
            <a:rect l="l" t="t" r="r" b="b"/>
            <a:pathLst>
              <a:path w="5159116" h="5293003">
                <a:moveTo>
                  <a:pt x="0" y="0"/>
                </a:moveTo>
                <a:lnTo>
                  <a:pt x="5159116" y="0"/>
                </a:lnTo>
                <a:lnTo>
                  <a:pt x="5159116" y="5293003"/>
                </a:lnTo>
                <a:lnTo>
                  <a:pt x="0" y="52930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764522" y="1792699"/>
            <a:ext cx="6249639" cy="2337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5"/>
              </a:lnSpc>
              <a:spcBef>
                <a:spcPct val="0"/>
              </a:spcBef>
            </a:pPr>
            <a:r>
              <a:rPr lang="en-US" sz="3345">
                <a:solidFill>
                  <a:srgbClr val="000000"/>
                </a:solidFill>
                <a:latin typeface="B612 Bold" panose="020B0606050000020004"/>
                <a:ea typeface="B612 Bold" panose="020B0606050000020004"/>
                <a:cs typeface="B612 Bold" panose="020B0606050000020004"/>
                <a:sym typeface="B612 Bold" panose="020B0606050000020004"/>
              </a:rPr>
              <a:t>Subway Coverage:</a:t>
            </a:r>
            <a:r>
              <a:rPr lang="en-US" sz="3345">
                <a:solidFill>
                  <a:srgbClr val="000000"/>
                </a:solidFill>
                <a:latin typeface="B612" panose="020B0606050000020004"/>
                <a:ea typeface="B612" panose="020B0606050000020004"/>
                <a:cs typeface="B612" panose="020B0606050000020004"/>
                <a:sym typeface="B612" panose="020B0606050000020004"/>
              </a:rPr>
              <a:t> Among all the records within a district, the percentage of house with </a:t>
            </a:r>
            <a:r>
              <a:rPr lang="en-US" sz="3345">
                <a:solidFill>
                  <a:srgbClr val="000000"/>
                </a:solidFill>
                <a:latin typeface="B612 Bold" panose="020B0606050000020004"/>
                <a:ea typeface="B612 Bold" panose="020B0606050000020004"/>
                <a:cs typeface="B612 Bold" panose="020B0606050000020004"/>
                <a:sym typeface="B612 Bold" panose="020B0606050000020004"/>
              </a:rPr>
              <a:t>subway = 1</a:t>
            </a:r>
            <a:endParaRPr lang="en-US" sz="3345">
              <a:solidFill>
                <a:srgbClr val="000000"/>
              </a:solidFill>
              <a:latin typeface="B612 Bold" panose="020B0606050000020004"/>
              <a:ea typeface="B612 Bold" panose="020B0606050000020004"/>
              <a:cs typeface="B612 Bold" panose="020B0606050000020004"/>
              <a:sym typeface="B612 Bold" panose="020B0606050000020004"/>
            </a:endParaRPr>
          </a:p>
        </p:txBody>
      </p:sp>
      <p:grpSp>
        <p:nvGrpSpPr>
          <p:cNvPr id="16" name="Group 16"/>
          <p:cNvGrpSpPr/>
          <p:nvPr/>
        </p:nvGrpSpPr>
        <p:grpSpPr>
          <a:xfrm rot="0">
            <a:off x="8815606" y="1510297"/>
            <a:ext cx="8923570" cy="7564564"/>
            <a:chOff x="0" y="0"/>
            <a:chExt cx="2458650" cy="208421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458650" cy="2084213"/>
            </a:xfrm>
            <a:custGeom>
              <a:avLst/>
              <a:gdLst/>
              <a:ahLst/>
              <a:cxnLst/>
              <a:rect l="l" t="t" r="r" b="b"/>
              <a:pathLst>
                <a:path w="2458650" h="2084213">
                  <a:moveTo>
                    <a:pt x="17352" y="0"/>
                  </a:moveTo>
                  <a:lnTo>
                    <a:pt x="2441298" y="0"/>
                  </a:lnTo>
                  <a:cubicBezTo>
                    <a:pt x="2450882" y="0"/>
                    <a:pt x="2458650" y="7769"/>
                    <a:pt x="2458650" y="17352"/>
                  </a:cubicBezTo>
                  <a:lnTo>
                    <a:pt x="2458650" y="2066861"/>
                  </a:lnTo>
                  <a:cubicBezTo>
                    <a:pt x="2458650" y="2076444"/>
                    <a:pt x="2450882" y="2084213"/>
                    <a:pt x="2441298" y="2084213"/>
                  </a:cubicBezTo>
                  <a:lnTo>
                    <a:pt x="17352" y="2084213"/>
                  </a:lnTo>
                  <a:cubicBezTo>
                    <a:pt x="7769" y="2084213"/>
                    <a:pt x="0" y="2076444"/>
                    <a:pt x="0" y="2066861"/>
                  </a:cubicBezTo>
                  <a:lnTo>
                    <a:pt x="0" y="17352"/>
                  </a:lnTo>
                  <a:cubicBezTo>
                    <a:pt x="0" y="7769"/>
                    <a:pt x="7769" y="0"/>
                    <a:pt x="1735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2458650" cy="2150888"/>
            </a:xfrm>
            <a:prstGeom prst="rect">
              <a:avLst/>
            </a:prstGeom>
          </p:spPr>
          <p:txBody>
            <a:bodyPr lIns="48560" tIns="48560" rIns="48560" bIns="48560" rtlCol="0" anchor="ctr"/>
            <a:lstStyle/>
            <a:p>
              <a:pPr algn="l">
                <a:lnSpc>
                  <a:spcPts val="3275"/>
                </a:lnSpc>
              </a:pPr>
            </a:p>
          </p:txBody>
        </p:sp>
      </p:grpSp>
      <p:sp>
        <p:nvSpPr>
          <p:cNvPr id="19" name="Freeform 19"/>
          <p:cNvSpPr/>
          <p:nvPr/>
        </p:nvSpPr>
        <p:spPr>
          <a:xfrm>
            <a:off x="8849674" y="1843842"/>
            <a:ext cx="8923570" cy="6888370"/>
          </a:xfrm>
          <a:custGeom>
            <a:avLst/>
            <a:gdLst/>
            <a:ahLst/>
            <a:cxnLst/>
            <a:rect l="l" t="t" r="r" b="b"/>
            <a:pathLst>
              <a:path w="8923570" h="6888370">
                <a:moveTo>
                  <a:pt x="0" y="0"/>
                </a:moveTo>
                <a:lnTo>
                  <a:pt x="8923570" y="0"/>
                </a:lnTo>
                <a:lnTo>
                  <a:pt x="8923570" y="6888370"/>
                </a:lnTo>
                <a:lnTo>
                  <a:pt x="0" y="6888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 rot="0">
            <a:off x="420100" y="460714"/>
            <a:ext cx="99263" cy="733904"/>
            <a:chOff x="0" y="0"/>
            <a:chExt cx="132350" cy="97853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32334" cy="978535"/>
            </a:xfrm>
            <a:custGeom>
              <a:avLst/>
              <a:gdLst/>
              <a:ahLst/>
              <a:cxnLst/>
              <a:rect l="l" t="t" r="r" b="b"/>
              <a:pathLst>
                <a:path w="132334" h="978535">
                  <a:moveTo>
                    <a:pt x="0" y="0"/>
                  </a:moveTo>
                  <a:lnTo>
                    <a:pt x="132334" y="0"/>
                  </a:lnTo>
                  <a:lnTo>
                    <a:pt x="132334" y="978535"/>
                  </a:lnTo>
                  <a:lnTo>
                    <a:pt x="0" y="978535"/>
                  </a:lnTo>
                  <a:close/>
                </a:path>
              </a:pathLst>
            </a:custGeom>
            <a:solidFill>
              <a:srgbClr val="D7000F"/>
            </a:solidFill>
          </p:spPr>
        </p:sp>
      </p:grpSp>
      <p:pic>
        <p:nvPicPr>
          <p:cNvPr id="22" name="图片 21" descr="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3" name="图片 22" descr="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4" name="图片 23" descr="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 descr="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图片 3" descr="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5" name="图片 4" descr="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 descr="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图片 3" descr="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5" name="图片 4" descr="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 descr="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图片 3" descr="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5" name="图片 4" descr="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6" name="图片 5" descr="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7" name="图片 6" descr="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5240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3873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4" name="图片 33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5" name="图片 34" descr="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6" name="图片 35" descr="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9" name="图片 8" descr="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1" name="图片 10" descr="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图片 3" descr="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 descr="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图片 3" descr="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 descr="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图片 1" descr="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图片 2" descr="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图片 3" descr="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</Words>
  <Application>WPS 表格</Application>
  <PresentationFormat>On-screen Show (4:3)</PresentationFormat>
  <Paragraphs>8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0" baseType="lpstr">
      <vt:lpstr>Arial</vt:lpstr>
      <vt:lpstr>宋体</vt:lpstr>
      <vt:lpstr>Wingdings</vt:lpstr>
      <vt:lpstr>Alef Bold</vt:lpstr>
      <vt:lpstr>阿里巴巴普惠体</vt:lpstr>
      <vt:lpstr>Alef</vt:lpstr>
      <vt:lpstr>阿里巴巴普惠体 Bold</vt:lpstr>
      <vt:lpstr>微软雅黑</vt:lpstr>
      <vt:lpstr>汉仪旗黑</vt:lpstr>
      <vt:lpstr>宋体</vt:lpstr>
      <vt:lpstr>Arial Unicode MS</vt:lpstr>
      <vt:lpstr>Calibri</vt:lpstr>
      <vt:lpstr>Helvetica Neue</vt:lpstr>
      <vt:lpstr>汉仪书宋二KW</vt:lpstr>
      <vt:lpstr>B612 Bold</vt:lpstr>
      <vt:lpstr>B612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白红互联网商务企业汇报标准模板ppt演示文稿</dc:title>
  <dc:creator/>
  <cp:lastModifiedBy>Y.ฅ</cp:lastModifiedBy>
  <cp:revision>74</cp:revision>
  <dcterms:created xsi:type="dcterms:W3CDTF">2024-07-17T03:01:21Z</dcterms:created>
  <dcterms:modified xsi:type="dcterms:W3CDTF">2024-07-17T03:01:21Z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DAD8C7FC0FF706CF02D19466CB23F52D_42</vt:lpwstr>
  </property>
  <property fmtid="{D5CDD505-2E9C-101B-9397-08002B2CF9AE}" pid="3" name="KSOProductBuildVer">
    <vt:lpwstr>2052-6.7.1.8828</vt:lpwstr>
  </property>
</Properties>
</file>

<file path=docProps/thumbnail.jpeg>
</file>